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E60AC7B-6564-40EE-B995-36DF748D91F6}">
  <a:tblStyle styleId="{3E60AC7B-6564-40EE-B995-36DF748D91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e7505238c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e7505238c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9357" lvl="0" marL="457200" rtl="0" algn="l">
              <a:spcBef>
                <a:spcPts val="0"/>
              </a:spcBef>
              <a:spcAft>
                <a:spcPts val="0"/>
              </a:spcAft>
              <a:buSzPts val="1114"/>
              <a:buChar char="●"/>
            </a:pPr>
            <a:r>
              <a:rPr lang="en" sz="1114"/>
              <a:t>From 2017 to 2020</a:t>
            </a:r>
            <a:endParaRPr sz="1114"/>
          </a:p>
          <a:p>
            <a:pPr indent="-299357" lvl="1" marL="914400" rtl="0" algn="l">
              <a:spcBef>
                <a:spcPts val="0"/>
              </a:spcBef>
              <a:spcAft>
                <a:spcPts val="0"/>
              </a:spcAft>
              <a:buSzPts val="1114"/>
              <a:buChar char="○"/>
            </a:pPr>
            <a:r>
              <a:rPr lang="en" sz="1114"/>
              <a:t>Homeless Population ‘Under 18’ has decreased by </a:t>
            </a:r>
            <a:r>
              <a:rPr b="1" lang="en" sz="1114"/>
              <a:t>8,165</a:t>
            </a:r>
            <a:endParaRPr b="1" sz="1114"/>
          </a:p>
          <a:p>
            <a:pPr indent="-299357" lvl="1" marL="914400" rtl="0" algn="l">
              <a:spcBef>
                <a:spcPts val="0"/>
              </a:spcBef>
              <a:spcAft>
                <a:spcPts val="0"/>
              </a:spcAft>
              <a:buSzPts val="1114"/>
              <a:buChar char="○"/>
            </a:pPr>
            <a:r>
              <a:rPr lang="en" sz="1114"/>
              <a:t>Homeless Population ‘18 to 24’ has decreased by </a:t>
            </a:r>
            <a:r>
              <a:rPr b="1" lang="en" sz="1114"/>
              <a:t>5,749</a:t>
            </a:r>
            <a:endParaRPr b="1" sz="1114"/>
          </a:p>
          <a:p>
            <a:pPr indent="-299357" lvl="1" marL="914400" rtl="0" algn="l">
              <a:spcBef>
                <a:spcPts val="0"/>
              </a:spcBef>
              <a:spcAft>
                <a:spcPts val="0"/>
              </a:spcAft>
              <a:buSzPts val="1114"/>
              <a:buChar char="○"/>
            </a:pPr>
            <a:r>
              <a:rPr lang="en" sz="1114"/>
              <a:t>Homeless Population ‘Over 24’ has increased </a:t>
            </a:r>
            <a:r>
              <a:rPr b="1" lang="en" sz="1114"/>
              <a:t>43,384</a:t>
            </a:r>
            <a:endParaRPr b="1" sz="1114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7505238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e7505238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72262038a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72262038a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72262038a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e72262038a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47b60ca83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47b60ca83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47b60ca83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e47b60ca83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47b60ca8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47b60ca8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Maybe talk about the “dirty work” we did when discussing experience with data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47b60ca83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47b60ca83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47b60ca83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47b60ca83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 out states (NY, California, NM, GA, AZ, Delaware)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47b60ca83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47b60ca83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Filter out states (NY, California, NM, GA, AZ, Delaware)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e7226203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e7226203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e47b60ca83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e47b60ca83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Filter out states (NY, California, NM, GA, AZ, Delaware)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47b60ca83_4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e47b60ca83_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Filter out states (NY, California, NM, GA, AZ, Delaware)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e47b60ca83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e47b60ca83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569a8e0f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569a8e0f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e72262038a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e72262038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e569a8e0f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e569a8e0f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Mexico: 30.7% in 2018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California: 24.3% in 2018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Delaware: 26.5% in 2019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72262038a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e72262038a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47b60ca83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e47b60ca83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7505238c3_3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e7505238c3_3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7505238c3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7505238c3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7505238c3_3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e7505238c3_3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0"/>
            <a:ext cx="9101675" cy="56162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0" y="44150"/>
            <a:ext cx="8520600" cy="19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Analysis on homeless population in the US</a:t>
            </a:r>
            <a:endParaRPr sz="3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/>
              <a:t>Data science makes our society better</a:t>
            </a:r>
            <a:endParaRPr i="1" sz="2200"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Ian Kinney, Jessica Solomon, Matt Barlow, Nathan Haile, </a:t>
            </a:r>
            <a:r>
              <a:rPr lang="en"/>
              <a:t>Jaeik Park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2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0"/>
            <a:ext cx="9101675" cy="561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>
            <p:ph type="title"/>
          </p:nvPr>
        </p:nvSpPr>
        <p:spPr>
          <a:xfrm>
            <a:off x="623400" y="528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Homeless Population Demographics: Age</a:t>
            </a:r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59102"/>
            <a:ext cx="4572000" cy="2743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735490"/>
            <a:ext cx="4572000" cy="274321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142" name="Google Shape;142;p22"/>
          <p:cNvGrpSpPr/>
          <p:nvPr/>
        </p:nvGrpSpPr>
        <p:grpSpPr>
          <a:xfrm>
            <a:off x="3927450" y="2701913"/>
            <a:ext cx="1289100" cy="657600"/>
            <a:chOff x="3893375" y="3533025"/>
            <a:chExt cx="1289100" cy="657600"/>
          </a:xfrm>
        </p:grpSpPr>
        <p:sp>
          <p:nvSpPr>
            <p:cNvPr id="143" name="Google Shape;143;p22"/>
            <p:cNvSpPr/>
            <p:nvPr/>
          </p:nvSpPr>
          <p:spPr>
            <a:xfrm>
              <a:off x="3893375" y="3533025"/>
              <a:ext cx="1289100" cy="657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2"/>
            <p:cNvSpPr txBox="1"/>
            <p:nvPr/>
          </p:nvSpPr>
          <p:spPr>
            <a:xfrm>
              <a:off x="4154175" y="3661725"/>
              <a:ext cx="941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3 Yrs</a:t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Homeless Population Demographics: Ethnicity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1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332863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Homeless population % growth by year</a:t>
            </a:r>
            <a:endParaRPr sz="2000"/>
          </a:p>
        </p:txBody>
      </p:sp>
      <p:sp>
        <p:nvSpPr>
          <p:cNvPr id="157" name="Google Shape;157;p24"/>
          <p:cNvSpPr txBox="1"/>
          <p:nvPr>
            <p:ph idx="1" type="body"/>
          </p:nvPr>
        </p:nvSpPr>
        <p:spPr>
          <a:xfrm>
            <a:off x="4593163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Obviously, pandemic affects homeless population.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Before pandemic, Homeless population accounts for 0.170% of total US population. 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After pandemic, it increased up to 0.175%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For 4 years, homeless population increased by approx. 30,000 people.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Year </a:t>
            </a:r>
            <a:r>
              <a:rPr lang="en"/>
              <a:t>2017 : </a:t>
            </a:r>
            <a:r>
              <a:rPr lang="en">
                <a:solidFill>
                  <a:schemeClr val="dk1"/>
                </a:solidFill>
              </a:rPr>
              <a:t>550,996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Year 2020 : 580,466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63" y="1170125"/>
            <a:ext cx="4517075" cy="31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>
          <a:blip r:embed="rId4">
            <a:alphaModFix amt="18000"/>
          </a:blip>
          <a:stretch>
            <a:fillRect/>
          </a:stretch>
        </p:blipFill>
        <p:spPr>
          <a:xfrm>
            <a:off x="-12" y="0"/>
            <a:ext cx="9101675" cy="561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Relationship between homeless population vs. State population (2020)</a:t>
            </a:r>
            <a:endParaRPr sz="2000"/>
          </a:p>
        </p:txBody>
      </p:sp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</a:pPr>
            <a:r>
              <a:rPr lang="en" sz="1700">
                <a:solidFill>
                  <a:srgbClr val="404040"/>
                </a:solidFill>
              </a:rPr>
              <a:t>Population positively correlates (+0.82) with state population (P value : &lt; 5%)</a:t>
            </a:r>
            <a:endParaRPr sz="1700">
              <a:solidFill>
                <a:srgbClr val="404040"/>
              </a:solidFill>
            </a:endParaRPr>
          </a:p>
          <a:p>
            <a:pPr indent="-3175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700">
                <a:solidFill>
                  <a:srgbClr val="404040"/>
                </a:solidFill>
              </a:rPr>
              <a:t>Ref. </a:t>
            </a:r>
            <a:r>
              <a:rPr lang="en" sz="1700">
                <a:solidFill>
                  <a:srgbClr val="404040"/>
                </a:solidFill>
              </a:rPr>
              <a:t>It turns out homeless population dataset has 5 outliers.</a:t>
            </a:r>
            <a:endParaRPr sz="1700">
              <a:solidFill>
                <a:srgbClr val="404040"/>
              </a:solidFill>
            </a:endParaRPr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700">
                <a:solidFill>
                  <a:srgbClr val="404040"/>
                </a:solidFill>
              </a:rPr>
              <a:t>It would be interesting to look into more variables to better explain</a:t>
            </a:r>
            <a:endParaRPr sz="1700">
              <a:solidFill>
                <a:srgbClr val="404040"/>
              </a:solidFill>
            </a:endParaRPr>
          </a:p>
          <a:p>
            <a:pPr indent="-33655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700"/>
              <a:buChar char="-"/>
            </a:pPr>
            <a:r>
              <a:rPr lang="en" sz="1700">
                <a:solidFill>
                  <a:srgbClr val="404040"/>
                </a:solidFill>
              </a:rPr>
              <a:t>Income</a:t>
            </a:r>
            <a:endParaRPr sz="1700">
              <a:solidFill>
                <a:srgbClr val="404040"/>
              </a:solidFill>
            </a:endParaRPr>
          </a:p>
          <a:p>
            <a:pPr indent="-33655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700"/>
              <a:buChar char="-"/>
            </a:pPr>
            <a:r>
              <a:rPr lang="en" sz="1700">
                <a:solidFill>
                  <a:srgbClr val="404040"/>
                </a:solidFill>
              </a:rPr>
              <a:t>Demographics</a:t>
            </a:r>
            <a:endParaRPr sz="1700">
              <a:solidFill>
                <a:srgbClr val="404040"/>
              </a:solidFill>
            </a:endParaRPr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410567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>
          <a:blip r:embed="rId4">
            <a:alphaModFix amt="18000"/>
          </a:blip>
          <a:stretch>
            <a:fillRect/>
          </a:stretch>
        </p:blipFill>
        <p:spPr>
          <a:xfrm>
            <a:off x="0" y="0"/>
            <a:ext cx="9101675" cy="561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0"/>
            <a:ext cx="9101675" cy="561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>
            <p:ph type="title"/>
          </p:nvPr>
        </p:nvSpPr>
        <p:spPr>
          <a:xfrm>
            <a:off x="933550" y="487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Homeless Resources : Homeless Population Vs Beds Count</a:t>
            </a:r>
            <a:endParaRPr sz="22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20"/>
          </a:p>
        </p:txBody>
      </p:sp>
      <p:sp>
        <p:nvSpPr>
          <p:cNvPr id="174" name="Google Shape;174;p26"/>
          <p:cNvSpPr txBox="1"/>
          <p:nvPr>
            <p:ph idx="1" type="body"/>
          </p:nvPr>
        </p:nvSpPr>
        <p:spPr>
          <a:xfrm>
            <a:off x="311700" y="10605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Looking at the data and graphs, the nation is inadequately equipped to meet the needs of the growing homeless population.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Also, notice in 2018 the spike in homeless population but a diversion in Total Bed count in homeless shelters.  You would think there would be a spike in </a:t>
            </a:r>
            <a:r>
              <a:rPr lang="en" sz="1400">
                <a:solidFill>
                  <a:schemeClr val="dk1"/>
                </a:solidFill>
              </a:rPr>
              <a:t>homeless</a:t>
            </a:r>
            <a:r>
              <a:rPr lang="en" sz="1400">
                <a:solidFill>
                  <a:schemeClr val="dk1"/>
                </a:solidFill>
              </a:rPr>
              <a:t> shelter beds and resources to support it but that’s not what the data shows.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3539" y="2398450"/>
            <a:ext cx="3113696" cy="20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0175" y="2320625"/>
            <a:ext cx="3293751" cy="21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695" y="374600"/>
            <a:ext cx="571555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7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-30725" y="0"/>
            <a:ext cx="9101675" cy="561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7"/>
          <p:cNvSpPr txBox="1"/>
          <p:nvPr>
            <p:ph type="title"/>
          </p:nvPr>
        </p:nvSpPr>
        <p:spPr>
          <a:xfrm>
            <a:off x="921125" y="481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Homeless Resources : Bed Count By State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311700" y="3842700"/>
            <a:ext cx="5496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284162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400">
                <a:solidFill>
                  <a:schemeClr val="dk1"/>
                </a:solidFill>
              </a:rPr>
              <a:t>With these bar charts you can see the outlier populations being in California and New York.</a:t>
            </a:r>
            <a:endParaRPr sz="1400">
              <a:solidFill>
                <a:schemeClr val="dk1"/>
              </a:solidFill>
            </a:endParaRPr>
          </a:p>
          <a:p>
            <a:pPr indent="-28416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400">
                <a:solidFill>
                  <a:schemeClr val="dk1"/>
                </a:solidFill>
              </a:rPr>
              <a:t>Also this data shows New York, even though has a large homeless population is more equipped with beds in homeless shelters with California who is lagging behind immensely. 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76075" y="2628500"/>
            <a:ext cx="7810942" cy="11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615525" y="1400112"/>
            <a:ext cx="7810859" cy="11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695" y="374600"/>
            <a:ext cx="57155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 rotWithShape="1">
          <a:blip r:embed="rId7">
            <a:alphaModFix/>
          </a:blip>
          <a:srcRect b="0" l="49917" r="0" t="0"/>
          <a:stretch/>
        </p:blipFill>
        <p:spPr>
          <a:xfrm>
            <a:off x="6670475" y="920275"/>
            <a:ext cx="2237674" cy="292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7"/>
          <p:cNvSpPr txBox="1"/>
          <p:nvPr/>
        </p:nvSpPr>
        <p:spPr>
          <a:xfrm>
            <a:off x="6670475" y="3842700"/>
            <a:ext cx="30000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CCCCC"/>
                </a:solidFill>
                <a:highlight>
                  <a:srgbClr val="FFFFFF"/>
                </a:highlight>
              </a:rPr>
              <a:t>Jill Pable, Author provided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8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-30725" y="0"/>
            <a:ext cx="9101675" cy="561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/ Suggestions</a:t>
            </a:r>
            <a:endParaRPr/>
          </a:p>
        </p:txBody>
      </p:sp>
      <p:sp>
        <p:nvSpPr>
          <p:cNvPr id="196" name="Google Shape;19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en" sz="1500">
                <a:solidFill>
                  <a:schemeClr val="dk1"/>
                </a:solidFill>
              </a:rPr>
              <a:t>The homeless population is steadily increasing across the United States, especially in states with major cities. 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en" sz="1500">
                <a:solidFill>
                  <a:schemeClr val="dk1"/>
                </a:solidFill>
              </a:rPr>
              <a:t>Next steps should be comparing the total population from each gender with that of the homeless population. 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en" sz="1500">
                <a:solidFill>
                  <a:schemeClr val="dk1"/>
                </a:solidFill>
              </a:rPr>
              <a:t>XXX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en" sz="1500">
                <a:solidFill>
                  <a:schemeClr val="dk1"/>
                </a:solidFill>
              </a:rPr>
              <a:t>Pandemic contributes increase in homeless population in the US. We need better care/policy to protect them from Covid-19. 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en" sz="1500">
                <a:solidFill>
                  <a:schemeClr val="dk1"/>
                </a:solidFill>
              </a:rPr>
              <a:t>The country does not have enough resources to combat the homeless population </a:t>
            </a:r>
            <a:endParaRPr b="1"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idx="4294967295"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Supplementary Slides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325" y="147388"/>
            <a:ext cx="7273100" cy="484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375" y="126650"/>
            <a:ext cx="7335250" cy="489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0"/>
            <a:ext cx="9101675" cy="56162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title"/>
          </p:nvPr>
        </p:nvSpPr>
        <p:spPr>
          <a:xfrm>
            <a:off x="1319675" y="6144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 :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891050" y="13009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591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75"/>
              <a:buAutoNum type="arabicPeriod"/>
            </a:pPr>
            <a:r>
              <a:rPr b="1" lang="en" sz="1375">
                <a:solidFill>
                  <a:schemeClr val="dk1"/>
                </a:solidFill>
              </a:rPr>
              <a:t>Analyzing and understanding the characteristics of US homeless population. </a:t>
            </a:r>
            <a:endParaRPr b="1" sz="1375">
              <a:solidFill>
                <a:schemeClr val="dk1"/>
              </a:solidFill>
            </a:endParaRPr>
          </a:p>
          <a:p>
            <a:pPr indent="-31591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75"/>
              <a:buAutoNum type="alphaLcPeriod"/>
            </a:pPr>
            <a:r>
              <a:rPr lang="en" sz="1375">
                <a:solidFill>
                  <a:schemeClr val="dk1"/>
                </a:solidFill>
              </a:rPr>
              <a:t>Change in homeless population by year / state </a:t>
            </a:r>
            <a:endParaRPr sz="1375">
              <a:solidFill>
                <a:schemeClr val="dk1"/>
              </a:solidFill>
            </a:endParaRPr>
          </a:p>
          <a:p>
            <a:pPr indent="-31591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75"/>
              <a:buAutoNum type="alphaLcPeriod"/>
            </a:pPr>
            <a:r>
              <a:rPr lang="en" sz="1375">
                <a:solidFill>
                  <a:schemeClr val="dk1"/>
                </a:solidFill>
              </a:rPr>
              <a:t>Homeless population analysis by demographics </a:t>
            </a:r>
            <a:endParaRPr sz="1375">
              <a:solidFill>
                <a:schemeClr val="dk1"/>
              </a:solidFill>
            </a:endParaRPr>
          </a:p>
          <a:p>
            <a:pPr indent="-31591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75"/>
              <a:buAutoNum type="arabicPeriod"/>
            </a:pPr>
            <a:r>
              <a:rPr b="1" lang="en" sz="1375">
                <a:solidFill>
                  <a:schemeClr val="dk1"/>
                </a:solidFill>
              </a:rPr>
              <a:t>Identifying potential factors that could have influenced the homeless population in the United States (2017 through 2020). </a:t>
            </a:r>
            <a:endParaRPr b="1" sz="1375">
              <a:solidFill>
                <a:schemeClr val="dk1"/>
              </a:solidFill>
            </a:endParaRPr>
          </a:p>
          <a:p>
            <a:pPr indent="-31591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75"/>
              <a:buAutoNum type="alphaLcPeriod"/>
            </a:pPr>
            <a:r>
              <a:rPr lang="en" sz="1375">
                <a:solidFill>
                  <a:schemeClr val="dk1"/>
                </a:solidFill>
              </a:rPr>
              <a:t>Homeless population % growth by year (before pandemic vs. after pandemic) </a:t>
            </a:r>
            <a:endParaRPr sz="1375">
              <a:solidFill>
                <a:schemeClr val="dk1"/>
              </a:solidFill>
            </a:endParaRPr>
          </a:p>
          <a:p>
            <a:pPr indent="-31591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75"/>
              <a:buAutoNum type="alphaLcPeriod"/>
            </a:pPr>
            <a:r>
              <a:rPr lang="en" sz="1375">
                <a:solidFill>
                  <a:schemeClr val="dk1"/>
                </a:solidFill>
              </a:rPr>
              <a:t>Relationship between homeless population vs. State population </a:t>
            </a:r>
            <a:endParaRPr b="1" sz="1375">
              <a:solidFill>
                <a:schemeClr val="dk1"/>
              </a:solidFill>
            </a:endParaRPr>
          </a:p>
          <a:p>
            <a:pPr indent="-31591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75"/>
              <a:buAutoNum type="arabicPeriod"/>
            </a:pPr>
            <a:r>
              <a:rPr b="1" lang="en" sz="1375">
                <a:solidFill>
                  <a:schemeClr val="dk1"/>
                </a:solidFill>
              </a:rPr>
              <a:t>Comparing how states/territories support their homeless population.</a:t>
            </a:r>
            <a:endParaRPr b="1" sz="1375">
              <a:solidFill>
                <a:schemeClr val="dk1"/>
              </a:solidFill>
            </a:endParaRPr>
          </a:p>
          <a:p>
            <a:pPr indent="-31591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75"/>
              <a:buAutoNum type="alphaLcPeriod"/>
            </a:pPr>
            <a:r>
              <a:rPr lang="en" sz="1375">
                <a:solidFill>
                  <a:schemeClr val="dk1"/>
                </a:solidFill>
              </a:rPr>
              <a:t>Relationship between homeless population vs. Total counts of beds in shelters by year </a:t>
            </a:r>
            <a:endParaRPr sz="1375">
              <a:solidFill>
                <a:schemeClr val="dk1"/>
              </a:solidFill>
            </a:endParaRPr>
          </a:p>
          <a:p>
            <a:pPr indent="-31591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75"/>
              <a:buAutoNum type="arabicPeriod"/>
            </a:pPr>
            <a:r>
              <a:rPr b="1" lang="en" sz="1375">
                <a:solidFill>
                  <a:schemeClr val="dk1"/>
                </a:solidFill>
              </a:rPr>
              <a:t>Conclusion / Suggestion (in view of policy maker)</a:t>
            </a:r>
            <a:endParaRPr b="1" sz="1375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313" y="254625"/>
            <a:ext cx="6951375" cy="46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850" y="357650"/>
            <a:ext cx="6642300" cy="442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Homeless Population Demographics: Gender</a:t>
            </a:r>
            <a:endParaRPr/>
          </a:p>
        </p:txBody>
      </p:sp>
      <p:pic>
        <p:nvPicPr>
          <p:cNvPr id="227" name="Google Shape;22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1287"/>
            <a:ext cx="8839201" cy="153750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8" name="Google Shape;228;p34"/>
          <p:cNvGraphicFramePr/>
          <p:nvPr/>
        </p:nvGraphicFramePr>
        <p:xfrm>
          <a:off x="475563" y="2802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{3E60AC7B-6564-40EE-B995-36DF748D91F6}</a:tableStyleId>
              </a:tblPr>
              <a:tblGrid>
                <a:gridCol w="1197700"/>
                <a:gridCol w="1313725"/>
                <a:gridCol w="1507075"/>
                <a:gridCol w="1790700"/>
                <a:gridCol w="2383675"/>
              </a:tblGrid>
              <a:tr h="44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Year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% Female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% Male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% Transgender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% Gender Non-Conforming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2017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39.0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60.4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0.4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0.2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2018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39.1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60.2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0.2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2019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38.7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60.5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0.6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0.2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2020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38.5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60.7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0.3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9125"/>
            <a:ext cx="8839200" cy="3850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0"/>
            <a:ext cx="9101675" cy="56162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>
            <p:ph type="title"/>
          </p:nvPr>
        </p:nvSpPr>
        <p:spPr>
          <a:xfrm>
            <a:off x="1232450" y="379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Recent Increase in Homeless Population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27575" y="1214800"/>
            <a:ext cx="2921700" cy="3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b="1" lang="en">
                <a:solidFill>
                  <a:schemeClr val="dk1"/>
                </a:solidFill>
              </a:rPr>
              <a:t>Recent years (2017-2019) show a steady percent increase each year in Homeless Population.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b="1" lang="en">
                <a:solidFill>
                  <a:schemeClr val="dk1"/>
                </a:solidFill>
              </a:rPr>
              <a:t>The bar chart shows the major outliers, such as the Northern Maria Islands.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b="1" lang="en">
                <a:solidFill>
                  <a:schemeClr val="dk1"/>
                </a:solidFill>
              </a:rPr>
              <a:t>New Mexico, California, Arizona, and Texas have a steady percent  increase since 2017.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0225" y="952500"/>
            <a:ext cx="5703777" cy="406082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/>
          <p:nvPr/>
        </p:nvSpPr>
        <p:spPr>
          <a:xfrm>
            <a:off x="522225" y="1295500"/>
            <a:ext cx="118200" cy="1674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522225" y="1393925"/>
            <a:ext cx="118200" cy="1674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522225" y="1506925"/>
            <a:ext cx="118200" cy="1674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482775" y="2690000"/>
            <a:ext cx="197100" cy="187200"/>
          </a:xfrm>
          <a:prstGeom prst="noSmoking">
            <a:avLst>
              <a:gd fmla="val 1875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 rotWithShape="1">
          <a:blip r:embed="rId5">
            <a:alphaModFix amt="15000"/>
          </a:blip>
          <a:srcRect b="-6519" l="-156190" r="156190" t="6520"/>
          <a:stretch/>
        </p:blipFill>
        <p:spPr>
          <a:xfrm>
            <a:off x="0" y="952500"/>
            <a:ext cx="3374325" cy="41378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/>
          <p:nvPr/>
        </p:nvSpPr>
        <p:spPr>
          <a:xfrm rot="-5400000">
            <a:off x="446325" y="3794125"/>
            <a:ext cx="270000" cy="2541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0"/>
            <a:ext cx="9101675" cy="56162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Increase in Specific States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394" y="1157900"/>
            <a:ext cx="6863631" cy="3845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6549475" y="1056300"/>
            <a:ext cx="2671500" cy="29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New Mexico and California have dramatic increase in 2018.</a:t>
            </a:r>
            <a:endParaRPr b="1"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Delaware has dramatic increase in 2019.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0"/>
            <a:ext cx="9101675" cy="56162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Homeless Population Demographics: Gender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4847300" y="1380225"/>
            <a:ext cx="4125000" cy="31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Uptick in both male and female homeless population starting 2018.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Male homeless population </a:t>
            </a:r>
            <a:r>
              <a:rPr lang="en" sz="1600"/>
              <a:t>consistently</a:t>
            </a:r>
            <a:r>
              <a:rPr lang="en" sz="1600"/>
              <a:t> higher than that of the female population. </a:t>
            </a:r>
            <a:endParaRPr sz="1600"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200" y="1222663"/>
            <a:ext cx="4993425" cy="327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0849" y="2835575"/>
            <a:ext cx="3006600" cy="200540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/>
          <p:nvPr/>
        </p:nvSpPr>
        <p:spPr>
          <a:xfrm rot="10800000">
            <a:off x="4963725" y="1469463"/>
            <a:ext cx="261900" cy="291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/>
          <p:nvPr/>
        </p:nvSpPr>
        <p:spPr>
          <a:xfrm rot="10800000">
            <a:off x="4963725" y="2047238"/>
            <a:ext cx="261900" cy="291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 txBox="1"/>
          <p:nvPr/>
        </p:nvSpPr>
        <p:spPr>
          <a:xfrm>
            <a:off x="5524150" y="48409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https://www.mentalhealthportland.org/homeless-women-once-a-rarity-now-represent-40-percent-of-people-on-streets/</a:t>
            </a:r>
            <a:endParaRPr sz="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8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0"/>
            <a:ext cx="9101675" cy="561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Homeless Population Demographics: Gender</a:t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4808625" y="1171100"/>
            <a:ext cx="4023600" cy="31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Slight downturn in transgender population in 2020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Decrease in rise of gender non-conforming population in 2020</a:t>
            </a:r>
            <a:endParaRPr sz="1600"/>
          </a:p>
        </p:txBody>
      </p:sp>
      <p:pic>
        <p:nvPicPr>
          <p:cNvPr id="105" name="Google Shape;105;p18"/>
          <p:cNvPicPr preferRelativeResize="0"/>
          <p:nvPr/>
        </p:nvPicPr>
        <p:blipFill rotWithShape="1">
          <a:blip r:embed="rId4">
            <a:alphaModFix/>
          </a:blip>
          <a:srcRect b="797" l="0" r="0" t="797"/>
          <a:stretch/>
        </p:blipFill>
        <p:spPr>
          <a:xfrm>
            <a:off x="129200" y="1222663"/>
            <a:ext cx="4993425" cy="327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/>
          <p:nvPr/>
        </p:nvSpPr>
        <p:spPr>
          <a:xfrm>
            <a:off x="4946775" y="1306575"/>
            <a:ext cx="261900" cy="291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/>
          <p:nvPr/>
        </p:nvSpPr>
        <p:spPr>
          <a:xfrm>
            <a:off x="4946775" y="1847325"/>
            <a:ext cx="261900" cy="291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8686" y="2449300"/>
            <a:ext cx="2374776" cy="237477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7669500" y="2682400"/>
            <a:ext cx="1255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767676"/>
                </a:solidFill>
                <a:highlight>
                  <a:srgbClr val="FFFFFF"/>
                </a:highlight>
              </a:rPr>
              <a:t>A young homeless person. The number of homeless people who are trans and gender diverse has ‘simply exploded’. Photograph: Alamy Stock Photo</a:t>
            </a:r>
            <a:endParaRPr sz="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9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0"/>
            <a:ext cx="9101675" cy="561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Homeless Population Demographics: Gender</a:t>
            </a:r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088" y="1017725"/>
            <a:ext cx="739181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0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0"/>
            <a:ext cx="9101675" cy="561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Homeless Population Demographics: Gender</a:t>
            </a:r>
            <a:endParaRPr/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775" y="1092775"/>
            <a:ext cx="451500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1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0"/>
            <a:ext cx="9101675" cy="561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Homeless Population Demographics: Gender</a:t>
            </a:r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4">
            <a:alphaModFix amt="57000"/>
          </a:blip>
          <a:stretch>
            <a:fillRect/>
          </a:stretch>
        </p:blipFill>
        <p:spPr>
          <a:xfrm>
            <a:off x="170425" y="1092775"/>
            <a:ext cx="451500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3280" y="1213525"/>
            <a:ext cx="4076420" cy="357947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/>
          <p:nvPr/>
        </p:nvSpPr>
        <p:spPr>
          <a:xfrm>
            <a:off x="4117950" y="2463075"/>
            <a:ext cx="9081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1"/>
          <p:cNvSpPr txBox="1"/>
          <p:nvPr/>
        </p:nvSpPr>
        <p:spPr>
          <a:xfrm>
            <a:off x="4231500" y="2549325"/>
            <a:ext cx="94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Yrs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